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media/media1.mov" ContentType="video/unknown"/>
  <Override PartName="/ppt/media/media2.mov"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b="def" i="def"/>
      <a:tcStyle>
        <a:tcBdr/>
        <a:fill>
          <a:solidFill>
            <a:srgbClr val="E9EFF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s>

</file>

<file path=ppt/media/image1.png>
</file>

<file path=ppt/media/image1.tif>
</file>

<file path=ppt/media/image2.png>
</file>

<file path=ppt/media/image2.tif>
</file>

<file path=ppt/media/image3.tif>
</file>

<file path=ppt/media/media1.mov>
</file>

<file path=ppt/media/media2.mov>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Shape 48"/>
          <p:cNvSpPr/>
          <p:nvPr>
            <p:ph type="sldImg"/>
          </p:nvPr>
        </p:nvSpPr>
        <p:spPr>
          <a:xfrm>
            <a:off x="1143000" y="685800"/>
            <a:ext cx="4572000" cy="3429000"/>
          </a:xfrm>
          <a:prstGeom prst="rect">
            <a:avLst/>
          </a:prstGeom>
        </p:spPr>
        <p:txBody>
          <a:bodyPr/>
          <a:lstStyle/>
          <a:p>
            <a:pPr/>
          </a:p>
        </p:txBody>
      </p:sp>
      <p:sp>
        <p:nvSpPr>
          <p:cNvPr id="49" name="Shape 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Slide">
    <p:spTree>
      <p:nvGrpSpPr>
        <p:cNvPr id="1" name=""/>
        <p:cNvGrpSpPr/>
        <p:nvPr/>
      </p:nvGrpSpPr>
      <p:grpSpPr>
        <a:xfrm>
          <a:off x="0" y="0"/>
          <a:ext cx="0" cy="0"/>
          <a:chOff x="0" y="0"/>
          <a:chExt cx="0" cy="0"/>
        </a:xfrm>
      </p:grpSpPr>
      <p:sp>
        <p:nvSpPr>
          <p:cNvPr id="14" name="Title Text"/>
          <p:cNvSpPr txBox="1"/>
          <p:nvPr>
            <p:ph type="title"/>
          </p:nvPr>
        </p:nvSpPr>
        <p:spPr>
          <a:prstGeom prst="rect">
            <a:avLst/>
          </a:prstGeom>
        </p:spPr>
        <p:txBody>
          <a:bodyPr/>
          <a:lstStyle/>
          <a:p>
            <a:pPr/>
            <a:r>
              <a:t>Title Text</a:t>
            </a:r>
          </a:p>
        </p:txBody>
      </p:sp>
      <p:sp>
        <p:nvSpPr>
          <p:cNvPr id="1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1_Blank">
    <p:spTree>
      <p:nvGrpSpPr>
        <p:cNvPr id="1" name=""/>
        <p:cNvGrpSpPr/>
        <p:nvPr/>
      </p:nvGrpSpPr>
      <p:grpSpPr>
        <a:xfrm>
          <a:off x="0" y="0"/>
          <a:ext cx="0" cy="0"/>
          <a:chOff x="0" y="0"/>
          <a:chExt cx="0" cy="0"/>
        </a:xfrm>
      </p:grpSpPr>
      <p:sp>
        <p:nvSpPr>
          <p:cNvPr id="22" name="Rectangle 5"/>
          <p:cNvSpPr/>
          <p:nvPr/>
        </p:nvSpPr>
        <p:spPr>
          <a:xfrm>
            <a:off x="0" y="0"/>
            <a:ext cx="9144000" cy="6858000"/>
          </a:xfrm>
          <a:prstGeom prst="rect">
            <a:avLst/>
          </a:prstGeom>
          <a:solidFill>
            <a:srgbClr val="1D1A36"/>
          </a:solidFill>
          <a:ln w="12700">
            <a:solidFill>
              <a:srgbClr val="42719B"/>
            </a:solidFill>
            <a:miter/>
          </a:ln>
        </p:spPr>
        <p:txBody>
          <a:bodyPr lIns="45719" rIns="45719" anchor="ctr"/>
          <a:lstStyle/>
          <a:p>
            <a:pPr algn="ctr">
              <a:defRPr>
                <a:solidFill>
                  <a:srgbClr val="FFFFFF"/>
                </a:solidFill>
              </a:defRPr>
            </a:pPr>
          </a:p>
        </p:txBody>
      </p:sp>
      <p:sp>
        <p:nvSpPr>
          <p:cNvPr id="23" name="Flowchart: Process 16"/>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defRPr>
            </a:pPr>
          </a:p>
        </p:txBody>
      </p:sp>
      <p:sp>
        <p:nvSpPr>
          <p:cNvPr id="24" name="Title Text"/>
          <p:cNvSpPr txBox="1"/>
          <p:nvPr>
            <p:ph type="title"/>
          </p:nvPr>
        </p:nvSpPr>
        <p:spPr>
          <a:prstGeom prst="rect">
            <a:avLst/>
          </a:prstGeom>
        </p:spPr>
        <p:txBody>
          <a:bodyPr/>
          <a:lstStyle>
            <a:lvl1pPr>
              <a:defRPr i="1"/>
            </a:lvl1pPr>
          </a:lstStyle>
          <a:p>
            <a:pPr/>
            <a:r>
              <a:t>Title Text</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and Content">
    <p:bg>
      <p:bgPr>
        <a:solidFill>
          <a:srgbClr val="FFFFFF"/>
        </a:solidFill>
      </p:bgPr>
    </p:bg>
    <p:spTree>
      <p:nvGrpSpPr>
        <p:cNvPr id="1" name=""/>
        <p:cNvGrpSpPr/>
        <p:nvPr/>
      </p:nvGrpSpPr>
      <p:grpSpPr>
        <a:xfrm>
          <a:off x="0" y="0"/>
          <a:ext cx="0" cy="0"/>
          <a:chOff x="0" y="0"/>
          <a:chExt cx="0" cy="0"/>
        </a:xfrm>
      </p:grpSpPr>
      <p:sp>
        <p:nvSpPr>
          <p:cNvPr id="32" name="Flowchart: Process 5"/>
          <p:cNvSpPr/>
          <p:nvPr/>
        </p:nvSpPr>
        <p:spPr>
          <a:xfrm>
            <a:off x="-1" y="6418964"/>
            <a:ext cx="9155743" cy="457748"/>
          </a:xfrm>
          <a:prstGeom prst="rect">
            <a:avLst/>
          </a:prstGeom>
          <a:solidFill>
            <a:srgbClr val="1D1A36"/>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33" name="Title Text"/>
          <p:cNvSpPr txBox="1"/>
          <p:nvPr>
            <p:ph type="title"/>
          </p:nvPr>
        </p:nvSpPr>
        <p:spPr>
          <a:xfrm>
            <a:off x="304800" y="0"/>
            <a:ext cx="5470527" cy="653854"/>
          </a:xfrm>
          <a:prstGeom prst="rect">
            <a:avLst/>
          </a:prstGeom>
        </p:spPr>
        <p:txBody>
          <a:bodyPr/>
          <a:lstStyle>
            <a:lvl1pPr>
              <a:defRPr sz="2400">
                <a:solidFill>
                  <a:srgbClr val="000000"/>
                </a:solidFill>
              </a:defRPr>
            </a:lvl1pPr>
          </a:lstStyle>
          <a:p>
            <a:pPr/>
            <a:r>
              <a:t>Title Text</a:t>
            </a:r>
          </a:p>
        </p:txBody>
      </p:sp>
      <p:sp>
        <p:nvSpPr>
          <p:cNvPr id="34" name="Straight Connector 6"/>
          <p:cNvSpPr/>
          <p:nvPr/>
        </p:nvSpPr>
        <p:spPr>
          <a:xfrm>
            <a:off x="0" y="653853"/>
            <a:ext cx="9144000" cy="1"/>
          </a:xfrm>
          <a:prstGeom prst="line">
            <a:avLst/>
          </a:prstGeom>
          <a:ln w="41275">
            <a:solidFill>
              <a:srgbClr val="C83232"/>
            </a:solidFill>
            <a:miter/>
          </a:ln>
        </p:spPr>
        <p:txBody>
          <a:bodyPr lIns="45719" rIns="45719"/>
          <a:lstStyle/>
          <a:p>
            <a:pP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Custom Layout">
    <p:bg>
      <p:bgPr>
        <a:solidFill>
          <a:srgbClr val="FFFFFF"/>
        </a:solidFill>
      </p:bgPr>
    </p:bg>
    <p:spTree>
      <p:nvGrpSpPr>
        <p:cNvPr id="1" name=""/>
        <p:cNvGrpSpPr/>
        <p:nvPr/>
      </p:nvGrpSpPr>
      <p:grpSpPr>
        <a:xfrm>
          <a:off x="0" y="0"/>
          <a:ext cx="0" cy="0"/>
          <a:chOff x="0" y="0"/>
          <a:chExt cx="0" cy="0"/>
        </a:xfrm>
      </p:grpSpPr>
      <p:sp>
        <p:nvSpPr>
          <p:cNvPr id="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04040"/>
        </a:solidFill>
      </p:bgPr>
    </p:bg>
    <p:spTree>
      <p:nvGrpSpPr>
        <p:cNvPr id="1" name=""/>
        <p:cNvGrpSpPr/>
        <p:nvPr/>
      </p:nvGrpSpPr>
      <p:grpSpPr>
        <a:xfrm>
          <a:off x="0" y="0"/>
          <a:ext cx="0" cy="0"/>
          <a:chOff x="0" y="0"/>
          <a:chExt cx="0" cy="0"/>
        </a:xfrm>
      </p:grpSpPr>
      <p:sp>
        <p:nvSpPr>
          <p:cNvPr id="2" name="Rectangle 8"/>
          <p:cNvSpPr/>
          <p:nvPr/>
        </p:nvSpPr>
        <p:spPr>
          <a:xfrm>
            <a:off x="0" y="0"/>
            <a:ext cx="9144000" cy="6858000"/>
          </a:xfrm>
          <a:prstGeom prst="rect">
            <a:avLst/>
          </a:prstGeom>
          <a:solidFill>
            <a:srgbClr val="1D1A36"/>
          </a:solidFill>
          <a:ln w="12700">
            <a:solidFill>
              <a:srgbClr val="42719B"/>
            </a:solidFill>
            <a:miter/>
          </a:ln>
        </p:spPr>
        <p:txBody>
          <a:bodyPr lIns="45719" rIns="45719" anchor="ctr"/>
          <a:lstStyle/>
          <a:p>
            <a:pPr algn="ctr">
              <a:defRPr>
                <a:solidFill>
                  <a:srgbClr val="FFFFFF"/>
                </a:solidFill>
              </a:defRPr>
            </a:pPr>
          </a:p>
        </p:txBody>
      </p:sp>
      <p:sp>
        <p:nvSpPr>
          <p:cNvPr id="3" name="Flowchart: Process 7"/>
          <p:cNvSpPr/>
          <p:nvPr/>
        </p:nvSpPr>
        <p:spPr>
          <a:xfrm>
            <a:off x="426891" y="3737612"/>
            <a:ext cx="6335860" cy="34290"/>
          </a:xfrm>
          <a:prstGeom prst="rect">
            <a:avLst/>
          </a:prstGeom>
          <a:solidFill>
            <a:srgbClr val="FFFFFF"/>
          </a:solidFill>
          <a:ln w="12700">
            <a:miter lim="400000"/>
          </a:ln>
        </p:spPr>
        <p:txBody>
          <a:bodyPr lIns="45719" rIns="45719" anchor="ctr"/>
          <a:lstStyle/>
          <a:p>
            <a:pPr algn="ctr">
              <a:defRPr sz="1300">
                <a:solidFill>
                  <a:srgbClr val="FFFFFF"/>
                </a:solidFill>
                <a:latin typeface="Arial"/>
                <a:ea typeface="Arial"/>
                <a:cs typeface="Arial"/>
                <a:sym typeface="Arial"/>
              </a:defRPr>
            </a:pPr>
          </a:p>
        </p:txBody>
      </p:sp>
      <p:sp>
        <p:nvSpPr>
          <p:cNvPr id="4" name="Title 1"/>
          <p:cNvSpPr txBox="1"/>
          <p:nvPr/>
        </p:nvSpPr>
        <p:spPr>
          <a:xfrm>
            <a:off x="426891" y="3962400"/>
            <a:ext cx="3535509" cy="453389"/>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chor="ctr">
            <a:normAutofit fontScale="100000" lnSpcReduction="0"/>
          </a:bodyPr>
          <a:lstStyle>
            <a:lvl1pPr>
              <a:defRPr b="1" sz="1900">
                <a:solidFill>
                  <a:srgbClr val="FFFFFF"/>
                </a:solidFill>
                <a:latin typeface="Arial"/>
                <a:ea typeface="Arial"/>
                <a:cs typeface="Arial"/>
                <a:sym typeface="Arial"/>
              </a:defRPr>
            </a:lvl1pPr>
          </a:lstStyle>
          <a:p>
            <a:pPr/>
            <a:r>
              <a:t>The Coding Bootcamp</a:t>
            </a:r>
          </a:p>
        </p:txBody>
      </p:sp>
      <p:sp>
        <p:nvSpPr>
          <p:cNvPr id="5" name="Title Text"/>
          <p:cNvSpPr txBox="1"/>
          <p:nvPr>
            <p:ph type="title"/>
          </p:nvPr>
        </p:nvSpPr>
        <p:spPr>
          <a:xfrm>
            <a:off x="390606" y="2953542"/>
            <a:ext cx="8229601" cy="871860"/>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6" name="Body Level One…"/>
          <p:cNvSpPr txBox="1"/>
          <p:nvPr>
            <p:ph type="body" idx="1"/>
          </p:nvPr>
        </p:nvSpPr>
        <p:spPr>
          <a:xfrm>
            <a:off x="457200" y="1600200"/>
            <a:ext cx="82296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7" name="Slide Number"/>
          <p:cNvSpPr txBox="1"/>
          <p:nvPr>
            <p:ph type="sldNum" sz="quarter" idx="2"/>
          </p:nvPr>
        </p:nvSpPr>
        <p:spPr>
          <a:xfrm>
            <a:off x="4419600" y="6172200"/>
            <a:ext cx="2133600" cy="36830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1" baseline="0" cap="none" i="0" spc="0" strike="noStrike" sz="4100" u="none">
          <a:ln>
            <a:noFill/>
          </a:ln>
          <a:solidFill>
            <a:srgbClr val="FFFFFF"/>
          </a:solidFill>
          <a:uFillTx/>
          <a:latin typeface="Arial"/>
          <a:ea typeface="Arial"/>
          <a:cs typeface="Arial"/>
          <a:sym typeface="Arial"/>
        </a:defRPr>
      </a:lvl1pPr>
      <a:lvl2pPr marL="0" marR="0" indent="0" algn="l" defTabSz="914400" rtl="0" latinLnBrk="0">
        <a:lnSpc>
          <a:spcPct val="90000"/>
        </a:lnSpc>
        <a:spcBef>
          <a:spcPts val="0"/>
        </a:spcBef>
        <a:spcAft>
          <a:spcPts val="0"/>
        </a:spcAft>
        <a:buClrTx/>
        <a:buSzTx/>
        <a:buFontTx/>
        <a:buNone/>
        <a:tabLst/>
        <a:defRPr b="1" baseline="0" cap="none" i="0" spc="0" strike="noStrike" sz="4100" u="none">
          <a:ln>
            <a:noFill/>
          </a:ln>
          <a:solidFill>
            <a:srgbClr val="FFFFFF"/>
          </a:solidFill>
          <a:uFillTx/>
          <a:latin typeface="Arial"/>
          <a:ea typeface="Arial"/>
          <a:cs typeface="Arial"/>
          <a:sym typeface="Arial"/>
        </a:defRPr>
      </a:lvl2pPr>
      <a:lvl3pPr marL="0" marR="0" indent="0" algn="l" defTabSz="914400" rtl="0" latinLnBrk="0">
        <a:lnSpc>
          <a:spcPct val="90000"/>
        </a:lnSpc>
        <a:spcBef>
          <a:spcPts val="0"/>
        </a:spcBef>
        <a:spcAft>
          <a:spcPts val="0"/>
        </a:spcAft>
        <a:buClrTx/>
        <a:buSzTx/>
        <a:buFontTx/>
        <a:buNone/>
        <a:tabLst/>
        <a:defRPr b="1" baseline="0" cap="none" i="0" spc="0" strike="noStrike" sz="4100" u="none">
          <a:ln>
            <a:noFill/>
          </a:ln>
          <a:solidFill>
            <a:srgbClr val="FFFFFF"/>
          </a:solidFill>
          <a:uFillTx/>
          <a:latin typeface="Arial"/>
          <a:ea typeface="Arial"/>
          <a:cs typeface="Arial"/>
          <a:sym typeface="Arial"/>
        </a:defRPr>
      </a:lvl3pPr>
      <a:lvl4pPr marL="0" marR="0" indent="0" algn="l" defTabSz="914400" rtl="0" latinLnBrk="0">
        <a:lnSpc>
          <a:spcPct val="90000"/>
        </a:lnSpc>
        <a:spcBef>
          <a:spcPts val="0"/>
        </a:spcBef>
        <a:spcAft>
          <a:spcPts val="0"/>
        </a:spcAft>
        <a:buClrTx/>
        <a:buSzTx/>
        <a:buFontTx/>
        <a:buNone/>
        <a:tabLst/>
        <a:defRPr b="1" baseline="0" cap="none" i="0" spc="0" strike="noStrike" sz="4100" u="none">
          <a:ln>
            <a:noFill/>
          </a:ln>
          <a:solidFill>
            <a:srgbClr val="FFFFFF"/>
          </a:solidFill>
          <a:uFillTx/>
          <a:latin typeface="Arial"/>
          <a:ea typeface="Arial"/>
          <a:cs typeface="Arial"/>
          <a:sym typeface="Arial"/>
        </a:defRPr>
      </a:lvl4pPr>
      <a:lvl5pPr marL="0" marR="0" indent="0" algn="l" defTabSz="914400" rtl="0" latinLnBrk="0">
        <a:lnSpc>
          <a:spcPct val="90000"/>
        </a:lnSpc>
        <a:spcBef>
          <a:spcPts val="0"/>
        </a:spcBef>
        <a:spcAft>
          <a:spcPts val="0"/>
        </a:spcAft>
        <a:buClrTx/>
        <a:buSzTx/>
        <a:buFontTx/>
        <a:buNone/>
        <a:tabLst/>
        <a:defRPr b="1" baseline="0" cap="none" i="0" spc="0" strike="noStrike" sz="4100" u="none">
          <a:ln>
            <a:noFill/>
          </a:ln>
          <a:solidFill>
            <a:srgbClr val="FFFFFF"/>
          </a:solidFill>
          <a:uFillTx/>
          <a:latin typeface="Arial"/>
          <a:ea typeface="Arial"/>
          <a:cs typeface="Arial"/>
          <a:sym typeface="Arial"/>
        </a:defRPr>
      </a:lvl5pPr>
      <a:lvl6pPr marL="0" marR="0" indent="0" algn="l" defTabSz="914400" rtl="0" latinLnBrk="0">
        <a:lnSpc>
          <a:spcPct val="90000"/>
        </a:lnSpc>
        <a:spcBef>
          <a:spcPts val="0"/>
        </a:spcBef>
        <a:spcAft>
          <a:spcPts val="0"/>
        </a:spcAft>
        <a:buClrTx/>
        <a:buSzTx/>
        <a:buFontTx/>
        <a:buNone/>
        <a:tabLst/>
        <a:defRPr b="1" baseline="0" cap="none" i="0" spc="0" strike="noStrike" sz="4100" u="none">
          <a:ln>
            <a:noFill/>
          </a:ln>
          <a:solidFill>
            <a:srgbClr val="FFFFFF"/>
          </a:solidFill>
          <a:uFillTx/>
          <a:latin typeface="Arial"/>
          <a:ea typeface="Arial"/>
          <a:cs typeface="Arial"/>
          <a:sym typeface="Arial"/>
        </a:defRPr>
      </a:lvl6pPr>
      <a:lvl7pPr marL="0" marR="0" indent="0" algn="l" defTabSz="914400" rtl="0" latinLnBrk="0">
        <a:lnSpc>
          <a:spcPct val="90000"/>
        </a:lnSpc>
        <a:spcBef>
          <a:spcPts val="0"/>
        </a:spcBef>
        <a:spcAft>
          <a:spcPts val="0"/>
        </a:spcAft>
        <a:buClrTx/>
        <a:buSzTx/>
        <a:buFontTx/>
        <a:buNone/>
        <a:tabLst/>
        <a:defRPr b="1" baseline="0" cap="none" i="0" spc="0" strike="noStrike" sz="4100" u="none">
          <a:ln>
            <a:noFill/>
          </a:ln>
          <a:solidFill>
            <a:srgbClr val="FFFFFF"/>
          </a:solidFill>
          <a:uFillTx/>
          <a:latin typeface="Arial"/>
          <a:ea typeface="Arial"/>
          <a:cs typeface="Arial"/>
          <a:sym typeface="Arial"/>
        </a:defRPr>
      </a:lvl7pPr>
      <a:lvl8pPr marL="0" marR="0" indent="0" algn="l" defTabSz="914400" rtl="0" latinLnBrk="0">
        <a:lnSpc>
          <a:spcPct val="90000"/>
        </a:lnSpc>
        <a:spcBef>
          <a:spcPts val="0"/>
        </a:spcBef>
        <a:spcAft>
          <a:spcPts val="0"/>
        </a:spcAft>
        <a:buClrTx/>
        <a:buSzTx/>
        <a:buFontTx/>
        <a:buNone/>
        <a:tabLst/>
        <a:defRPr b="1" baseline="0" cap="none" i="0" spc="0" strike="noStrike" sz="4100" u="none">
          <a:ln>
            <a:noFill/>
          </a:ln>
          <a:solidFill>
            <a:srgbClr val="FFFFFF"/>
          </a:solidFill>
          <a:uFillTx/>
          <a:latin typeface="Arial"/>
          <a:ea typeface="Arial"/>
          <a:cs typeface="Arial"/>
          <a:sym typeface="Arial"/>
        </a:defRPr>
      </a:lvl8pPr>
      <a:lvl9pPr marL="0" marR="0" indent="0" algn="l" defTabSz="914400" rtl="0" latinLnBrk="0">
        <a:lnSpc>
          <a:spcPct val="90000"/>
        </a:lnSpc>
        <a:spcBef>
          <a:spcPts val="0"/>
        </a:spcBef>
        <a:spcAft>
          <a:spcPts val="0"/>
        </a:spcAft>
        <a:buClrTx/>
        <a:buSzTx/>
        <a:buFontTx/>
        <a:buNone/>
        <a:tabLst/>
        <a:defRPr b="1" baseline="0" cap="none" i="0" spc="0" strike="noStrike" sz="4100" u="none">
          <a:ln>
            <a:noFill/>
          </a:ln>
          <a:solidFill>
            <a:srgbClr val="FFFFFF"/>
          </a:solidFill>
          <a:uFillTx/>
          <a:latin typeface="Arial"/>
          <a:ea typeface="Arial"/>
          <a:cs typeface="Arial"/>
          <a:sym typeface="Arial"/>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tif"/></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video" Target="../media/media1.mov"/><Relationship Id="rId3" Type="http://schemas.microsoft.com/office/2007/relationships/media" Target="../media/media1.mov"/><Relationship Id="rId4" Type="http://schemas.openxmlformats.org/officeDocument/2006/relationships/image" Target="../media/image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video" Target="../media/media2.mov"/><Relationship Id="rId3" Type="http://schemas.microsoft.com/office/2007/relationships/media" Target="../media/media2.mov"/><Relationship Id="rId4" Type="http://schemas.openxmlformats.org/officeDocument/2006/relationships/image" Target="../media/image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1" name="Title 1"/>
          <p:cNvSpPr txBox="1"/>
          <p:nvPr>
            <p:ph type="title"/>
          </p:nvPr>
        </p:nvSpPr>
        <p:spPr>
          <a:xfrm>
            <a:off x="390606" y="2953542"/>
            <a:ext cx="8229601" cy="871859"/>
          </a:xfrm>
          <a:prstGeom prst="rect">
            <a:avLst/>
          </a:prstGeom>
        </p:spPr>
        <p:txBody>
          <a:bodyPr/>
          <a:lstStyle>
            <a:lvl1pPr defTabSz="667512">
              <a:defRPr sz="2993"/>
            </a:lvl1pPr>
          </a:lstStyle>
          <a:p>
            <a:pPr/>
            <a:r>
              <a:t>JavaScript // jQuery Review &amp; Timing Events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000000"/>
        </a:solidFill>
      </p:bgPr>
    </p:bg>
    <p:spTree>
      <p:nvGrpSpPr>
        <p:cNvPr id="1" name=""/>
        <p:cNvGrpSpPr/>
        <p:nvPr/>
      </p:nvGrpSpPr>
      <p:grpSpPr>
        <a:xfrm>
          <a:off x="0" y="0"/>
          <a:ext cx="0" cy="0"/>
          <a:chOff x="0" y="0"/>
          <a:chExt cx="0" cy="0"/>
        </a:xfrm>
      </p:grpSpPr>
      <p:sp>
        <p:nvSpPr>
          <p:cNvPr id="84" name="Stopwatch Activity Activity"/>
          <p:cNvSpPr txBox="1"/>
          <p:nvPr>
            <p:ph type="title"/>
          </p:nvPr>
        </p:nvSpPr>
        <p:spPr>
          <a:prstGeom prst="rect">
            <a:avLst/>
          </a:prstGeom>
        </p:spPr>
        <p:txBody>
          <a:bodyPr/>
          <a:lstStyle/>
          <a:p>
            <a:pPr/>
            <a:r>
              <a:rPr>
                <a:solidFill>
                  <a:srgbClr val="FFFFFF"/>
                </a:solidFill>
              </a:rPr>
              <a:t>Stopwatch Activity</a:t>
            </a:r>
            <a:r>
              <a:t> Activity</a:t>
            </a:r>
          </a:p>
        </p:txBody>
      </p:sp>
      <p:pic>
        <p:nvPicPr>
          <p:cNvPr id="85" name="Image" descr="Image"/>
          <p:cNvPicPr>
            <a:picLocks noChangeAspect="1"/>
          </p:cNvPicPr>
          <p:nvPr/>
        </p:nvPicPr>
        <p:blipFill>
          <a:blip r:embed="rId2">
            <a:extLst/>
          </a:blip>
          <a:stretch>
            <a:fillRect/>
          </a:stretch>
        </p:blipFill>
        <p:spPr>
          <a:xfrm>
            <a:off x="1048727" y="703070"/>
            <a:ext cx="7046546" cy="5687315"/>
          </a:xfrm>
          <a:prstGeom prst="rect">
            <a:avLst/>
          </a:prstGeom>
          <a:ln w="12700">
            <a:miter lim="400000"/>
          </a:ln>
        </p:spPr>
      </p:pic>
      <p:sp>
        <p:nvSpPr>
          <p:cNvPr id="86" name="825"/>
          <p:cNvSpPr txBox="1"/>
          <p:nvPr/>
        </p:nvSpPr>
        <p:spPr>
          <a:xfrm>
            <a:off x="8548459" y="6481467"/>
            <a:ext cx="443172"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3700"/>
              </a:lnSpc>
              <a:defRPr sz="1600">
                <a:solidFill>
                  <a:schemeClr val="accent3"/>
                </a:solidFill>
                <a:latin typeface="+mj-lt"/>
                <a:ea typeface="+mj-ea"/>
                <a:cs typeface="+mj-cs"/>
                <a:sym typeface="Helvetica"/>
              </a:defRPr>
            </a:lvl1pPr>
          </a:lstStyle>
          <a:p>
            <a:pPr/>
            <a:r>
              <a:t>825</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8" name="Stopwatch Activity!"/>
          <p:cNvSpPr txBox="1"/>
          <p:nvPr>
            <p:ph type="title"/>
          </p:nvPr>
        </p:nvSpPr>
        <p:spPr>
          <a:prstGeom prst="rect">
            <a:avLst/>
          </a:prstGeom>
        </p:spPr>
        <p:txBody>
          <a:bodyPr/>
          <a:lstStyle/>
          <a:p>
            <a:pPr/>
            <a:r>
              <a:t>Stopwatch Activity!</a:t>
            </a:r>
          </a:p>
        </p:txBody>
      </p:sp>
      <p:sp>
        <p:nvSpPr>
          <p:cNvPr id="89" name="Unzip the attached file.…"/>
          <p:cNvSpPr txBox="1"/>
          <p:nvPr/>
        </p:nvSpPr>
        <p:spPr>
          <a:xfrm>
            <a:off x="445338" y="1154429"/>
            <a:ext cx="8253324" cy="333180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57200" indent="-317500" defTabSz="457200">
              <a:lnSpc>
                <a:spcPts val="4800"/>
              </a:lnSpc>
              <a:spcBef>
                <a:spcPts val="300"/>
              </a:spcBef>
              <a:buClr>
                <a:srgbClr val="24292E"/>
              </a:buClr>
              <a:buSzPct val="100000"/>
              <a:buFont typeface="ArialUnicodeMS"/>
              <a:buChar char="•"/>
              <a:defRPr sz="2500">
                <a:solidFill>
                  <a:srgbClr val="24292E"/>
                </a:solidFill>
                <a:latin typeface="+mj-lt"/>
                <a:ea typeface="+mj-ea"/>
                <a:cs typeface="+mj-cs"/>
                <a:sym typeface="Helvetica"/>
              </a:defRPr>
            </a:pPr>
            <a:r>
              <a:t>Unzip the attached file.</a:t>
            </a:r>
          </a:p>
          <a:p>
            <a:pPr marL="457200" indent="-317500" defTabSz="457200">
              <a:lnSpc>
                <a:spcPts val="4800"/>
              </a:lnSpc>
              <a:spcBef>
                <a:spcPts val="300"/>
              </a:spcBef>
              <a:buClr>
                <a:srgbClr val="24292E"/>
              </a:buClr>
              <a:buSzPct val="100000"/>
              <a:buFont typeface="ArialUnicodeMS"/>
              <a:buChar char="•"/>
              <a:defRPr sz="2500">
                <a:solidFill>
                  <a:srgbClr val="24292E"/>
                </a:solidFill>
                <a:latin typeface="+mj-lt"/>
                <a:ea typeface="+mj-ea"/>
                <a:cs typeface="+mj-cs"/>
                <a:sym typeface="Helvetica"/>
              </a:defRPr>
            </a:pPr>
            <a:r>
              <a:t>Open </a:t>
            </a:r>
            <a:r>
              <a:rPr>
                <a:latin typeface="Menlo"/>
                <a:ea typeface="Menlo"/>
                <a:cs typeface="Menlo"/>
                <a:sym typeface="Menlo"/>
              </a:rPr>
              <a:t>stopwatch.js</a:t>
            </a:r>
            <a:r>
              <a:t> and follow the instructions in the file.</a:t>
            </a:r>
          </a:p>
          <a:p>
            <a:pPr marL="457200" indent="-317500" defTabSz="457200">
              <a:lnSpc>
                <a:spcPts val="4800"/>
              </a:lnSpc>
              <a:spcBef>
                <a:spcPts val="300"/>
              </a:spcBef>
              <a:buClr>
                <a:srgbClr val="24292E"/>
              </a:buClr>
              <a:buSzPct val="100000"/>
              <a:buFont typeface="ArialUnicodeMS"/>
              <a:buChar char="•"/>
              <a:defRPr sz="2500">
                <a:solidFill>
                  <a:srgbClr val="24292E"/>
                </a:solidFill>
                <a:latin typeface="+mj-lt"/>
                <a:ea typeface="+mj-ea"/>
                <a:cs typeface="+mj-cs"/>
                <a:sym typeface="Helvetica"/>
              </a:defRPr>
            </a:pPr>
            <a:r>
              <a:t>You will not not need to edit the HTML file!</a:t>
            </a:r>
          </a:p>
          <a:p>
            <a:pPr marL="457200" indent="-317500" defTabSz="457200">
              <a:lnSpc>
                <a:spcPts val="4800"/>
              </a:lnSpc>
              <a:spcBef>
                <a:spcPts val="300"/>
              </a:spcBef>
              <a:buClr>
                <a:srgbClr val="24292E"/>
              </a:buClr>
              <a:buSzPct val="100000"/>
              <a:buFont typeface="ArialUnicodeMS"/>
              <a:buChar char="•"/>
              <a:defRPr sz="2500">
                <a:solidFill>
                  <a:srgbClr val="24292E"/>
                </a:solidFill>
                <a:latin typeface="+mj-lt"/>
                <a:ea typeface="+mj-ea"/>
                <a:cs typeface="+mj-cs"/>
                <a:sym typeface="Helvetica"/>
              </a:defRPr>
            </a:pPr>
            <a:r>
              <a:t>Use jQuery and the timing events you learned today to create a stopwatch with Start, Stop and Reset buttons.</a:t>
            </a:r>
          </a:p>
          <a:p>
            <a:pPr marL="457200" indent="-317500" defTabSz="457200">
              <a:lnSpc>
                <a:spcPts val="4800"/>
              </a:lnSpc>
              <a:spcBef>
                <a:spcPts val="300"/>
              </a:spcBef>
              <a:buClr>
                <a:srgbClr val="24292E"/>
              </a:buClr>
              <a:buSzPct val="100000"/>
              <a:buFont typeface="ArialUnicodeMS"/>
              <a:buChar char="•"/>
              <a:defRPr sz="2500">
                <a:solidFill>
                  <a:srgbClr val="24292E"/>
                </a:solidFill>
                <a:latin typeface="+mj-lt"/>
                <a:ea typeface="+mj-ea"/>
                <a:cs typeface="+mj-cs"/>
                <a:sym typeface="Helvetica"/>
              </a:defRPr>
            </a:pPr>
            <a:r>
              <a:rPr b="1"/>
              <a:t>Bonus</a:t>
            </a:r>
            <a:r>
              <a:t>: Add a lap timer.</a:t>
            </a:r>
          </a:p>
          <a:p>
            <a:pPr marL="457200" indent="-317500" defTabSz="457200">
              <a:lnSpc>
                <a:spcPts val="4800"/>
              </a:lnSpc>
              <a:spcBef>
                <a:spcPts val="300"/>
              </a:spcBef>
              <a:buClr>
                <a:srgbClr val="24292E"/>
              </a:buClr>
              <a:buSzPct val="100000"/>
              <a:buFont typeface="ArialUnicodeMS"/>
              <a:buChar char="•"/>
              <a:defRPr sz="2500">
                <a:solidFill>
                  <a:srgbClr val="24292E"/>
                </a:solidFill>
                <a:latin typeface="+mj-lt"/>
                <a:ea typeface="+mj-ea"/>
                <a:cs typeface="+mj-cs"/>
                <a:sym typeface="Helvetica"/>
              </a:defRPr>
            </a:pPr>
            <a:r>
              <a:rPr b="1"/>
              <a:t>Bonus</a:t>
            </a:r>
            <a:r>
              <a:t>: Use CSS to style the timer</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1" name="SlideShow Activity!"/>
          <p:cNvSpPr txBox="1"/>
          <p:nvPr>
            <p:ph type="title"/>
          </p:nvPr>
        </p:nvSpPr>
        <p:spPr>
          <a:prstGeom prst="rect">
            <a:avLst/>
          </a:prstGeom>
        </p:spPr>
        <p:txBody>
          <a:bodyPr/>
          <a:lstStyle/>
          <a:p>
            <a:pPr/>
            <a:r>
              <a:t>SlideShow Activity!</a:t>
            </a:r>
          </a:p>
        </p:txBody>
      </p:sp>
      <p:sp>
        <p:nvSpPr>
          <p:cNvPr id="92" name="Unzip the attached file.…"/>
          <p:cNvSpPr txBox="1"/>
          <p:nvPr/>
        </p:nvSpPr>
        <p:spPr>
          <a:xfrm>
            <a:off x="641841" y="1262380"/>
            <a:ext cx="7453919" cy="291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57200" indent="-317500" defTabSz="457200">
              <a:lnSpc>
                <a:spcPts val="4800"/>
              </a:lnSpc>
              <a:spcBef>
                <a:spcPts val="300"/>
              </a:spcBef>
              <a:buClr>
                <a:srgbClr val="24292E"/>
              </a:buClr>
              <a:buSzPct val="100000"/>
              <a:buFont typeface="ArialUnicodeMS"/>
              <a:buChar char="•"/>
              <a:defRPr sz="2500">
                <a:solidFill>
                  <a:srgbClr val="24292E"/>
                </a:solidFill>
                <a:latin typeface="+mj-lt"/>
                <a:ea typeface="+mj-ea"/>
                <a:cs typeface="+mj-cs"/>
                <a:sym typeface="Helvetica"/>
              </a:defRPr>
            </a:pPr>
            <a:r>
              <a:t>Unzip the attached file.</a:t>
            </a:r>
          </a:p>
          <a:p>
            <a:pPr marL="457200" indent="-317500" defTabSz="457200">
              <a:lnSpc>
                <a:spcPts val="4800"/>
              </a:lnSpc>
              <a:spcBef>
                <a:spcPts val="300"/>
              </a:spcBef>
              <a:buClr>
                <a:srgbClr val="24292E"/>
              </a:buClr>
              <a:buSzPct val="100000"/>
              <a:buFont typeface="ArialUnicodeMS"/>
              <a:buChar char="•"/>
              <a:defRPr sz="2500">
                <a:solidFill>
                  <a:srgbClr val="24292E"/>
                </a:solidFill>
                <a:latin typeface="+mj-lt"/>
                <a:ea typeface="+mj-ea"/>
                <a:cs typeface="+mj-cs"/>
                <a:sym typeface="Helvetica"/>
              </a:defRPr>
            </a:pPr>
            <a:r>
              <a:t>Create a slideshow using jQuery and JavaScript Timing Events.</a:t>
            </a:r>
          </a:p>
          <a:p>
            <a:pPr marL="457200" indent="-317500" defTabSz="457200">
              <a:lnSpc>
                <a:spcPts val="4800"/>
              </a:lnSpc>
              <a:spcBef>
                <a:spcPts val="300"/>
              </a:spcBef>
              <a:buClr>
                <a:srgbClr val="24292E"/>
              </a:buClr>
              <a:buSzPct val="100000"/>
              <a:buFont typeface="ArialUnicodeMS"/>
              <a:buChar char="•"/>
              <a:defRPr sz="2500">
                <a:solidFill>
                  <a:srgbClr val="24292E"/>
                </a:solidFill>
                <a:latin typeface="+mj-lt"/>
                <a:ea typeface="+mj-ea"/>
                <a:cs typeface="+mj-cs"/>
                <a:sym typeface="Helvetica"/>
              </a:defRPr>
            </a:pPr>
            <a:r>
              <a:t>Select a few images and make a slideshow.</a:t>
            </a:r>
          </a:p>
          <a:p>
            <a:pPr marL="457200" indent="-317500" defTabSz="457200">
              <a:lnSpc>
                <a:spcPts val="4800"/>
              </a:lnSpc>
              <a:spcBef>
                <a:spcPts val="300"/>
              </a:spcBef>
              <a:buClr>
                <a:srgbClr val="24292E"/>
              </a:buClr>
              <a:buSzPct val="100000"/>
              <a:buFont typeface="ArialUnicodeMS"/>
              <a:buChar char="•"/>
              <a:defRPr sz="2500">
                <a:solidFill>
                  <a:srgbClr val="24292E"/>
                </a:solidFill>
                <a:latin typeface="+mj-lt"/>
                <a:ea typeface="+mj-ea"/>
                <a:cs typeface="+mj-cs"/>
                <a:sym typeface="Helvetica"/>
              </a:defRPr>
            </a:pPr>
            <a:r>
              <a:t>Display the "loading.gif" image in between each picture for one second.</a:t>
            </a:r>
          </a:p>
          <a:p>
            <a:pPr marL="457200" indent="-317500" defTabSz="457200">
              <a:lnSpc>
                <a:spcPts val="4800"/>
              </a:lnSpc>
              <a:spcBef>
                <a:spcPts val="300"/>
              </a:spcBef>
              <a:buClr>
                <a:srgbClr val="24292E"/>
              </a:buClr>
              <a:buSzPct val="100000"/>
              <a:buFont typeface="ArialUnicodeMS"/>
              <a:buChar char="•"/>
              <a:defRPr sz="2500">
                <a:solidFill>
                  <a:srgbClr val="24292E"/>
                </a:solidFill>
                <a:latin typeface="+mj-lt"/>
                <a:ea typeface="+mj-ea"/>
                <a:cs typeface="+mj-cs"/>
                <a:sym typeface="Helvetica"/>
              </a:defRPr>
            </a:pPr>
            <a:r>
              <a:rPr b="1"/>
              <a:t>Bonus</a:t>
            </a:r>
            <a:r>
              <a:t>: Add CSS styling.</a:t>
            </a:r>
          </a:p>
        </p:txBody>
      </p:sp>
      <p:sp>
        <p:nvSpPr>
          <p:cNvPr id="93" name="900"/>
          <p:cNvSpPr txBox="1"/>
          <p:nvPr/>
        </p:nvSpPr>
        <p:spPr>
          <a:xfrm>
            <a:off x="8434159" y="6036967"/>
            <a:ext cx="443172"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3700"/>
              </a:lnSpc>
              <a:defRPr sz="1600">
                <a:solidFill>
                  <a:schemeClr val="accent3"/>
                </a:solidFill>
                <a:latin typeface="+mj-lt"/>
                <a:ea typeface="+mj-ea"/>
                <a:cs typeface="+mj-cs"/>
                <a:sym typeface="Helvetica"/>
              </a:defRPr>
            </a:lvl1pPr>
          </a:lstStyle>
          <a:p>
            <a:pPr/>
            <a:r>
              <a:t>900</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5" name="JavaScript Assignment - Trivia Game"/>
          <p:cNvSpPr txBox="1"/>
          <p:nvPr>
            <p:ph type="title"/>
          </p:nvPr>
        </p:nvSpPr>
        <p:spPr>
          <a:prstGeom prst="rect">
            <a:avLst/>
          </a:prstGeom>
        </p:spPr>
        <p:txBody>
          <a:bodyPr/>
          <a:lstStyle>
            <a:lvl1pPr defTabSz="344804">
              <a:lnSpc>
                <a:spcPct val="100000"/>
              </a:lnSpc>
              <a:tabLst>
                <a:tab pos="342900" algn="l"/>
              </a:tabLst>
              <a:defRPr b="0" sz="2500">
                <a:latin typeface="Helvetica Neue"/>
                <a:ea typeface="Helvetica Neue"/>
                <a:cs typeface="Helvetica Neue"/>
                <a:sym typeface="Helvetica Neue"/>
              </a:defRPr>
            </a:lvl1pPr>
          </a:lstStyle>
          <a:p>
            <a:pPr/>
            <a:r>
              <a:t>JavaScript Assignment - Trivia Game</a:t>
            </a:r>
          </a:p>
        </p:txBody>
      </p:sp>
      <p:sp>
        <p:nvSpPr>
          <p:cNvPr id="96" name="Choose a game to build from:…"/>
          <p:cNvSpPr txBox="1"/>
          <p:nvPr/>
        </p:nvSpPr>
        <p:spPr>
          <a:xfrm>
            <a:off x="356909" y="1102104"/>
            <a:ext cx="8430182" cy="465379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344804">
              <a:tabLst>
                <a:tab pos="342900" algn="l"/>
              </a:tabLst>
              <a:defRPr sz="2400">
                <a:latin typeface="Helvetica Neue"/>
                <a:ea typeface="Helvetica Neue"/>
                <a:cs typeface="Helvetica Neue"/>
                <a:sym typeface="Helvetica Neue"/>
              </a:defRPr>
            </a:pPr>
            <a:r>
              <a:t>Choose a game to build from:</a:t>
            </a:r>
            <a:endParaRPr>
              <a:latin typeface="+mj-lt"/>
              <a:ea typeface="+mj-ea"/>
              <a:cs typeface="+mj-cs"/>
              <a:sym typeface="Helvetica"/>
            </a:endParaRPr>
          </a:p>
          <a:p>
            <a:pPr defTabSz="344804">
              <a:tabLst>
                <a:tab pos="342900" algn="l"/>
              </a:tabLst>
              <a:defRPr sz="2400">
                <a:latin typeface="+mj-lt"/>
                <a:ea typeface="+mj-ea"/>
                <a:cs typeface="+mj-cs"/>
                <a:sym typeface="Helvetica"/>
              </a:defRPr>
            </a:pPr>
          </a:p>
          <a:p>
            <a:pPr defTabSz="344804">
              <a:tabLst>
                <a:tab pos="342900" algn="l"/>
              </a:tabLst>
              <a:defRPr sz="2400">
                <a:latin typeface="Helvetica Neue"/>
                <a:ea typeface="Helvetica Neue"/>
                <a:cs typeface="Helvetica Neue"/>
                <a:sym typeface="Helvetica Neue"/>
              </a:defRPr>
            </a:pPr>
            <a:r>
              <a:t>Option One: </a:t>
            </a:r>
            <a:r>
              <a:rPr b="1"/>
              <a:t>Basic Quiz </a:t>
            </a:r>
            <a:r>
              <a:t>(Timed Form)</a:t>
            </a:r>
          </a:p>
          <a:p>
            <a:pPr defTabSz="344804">
              <a:tabLst>
                <a:tab pos="342900" algn="l"/>
              </a:tabLst>
              <a:defRPr sz="2400">
                <a:latin typeface="Helvetica Neue"/>
                <a:ea typeface="Helvetica Neue"/>
                <a:cs typeface="Helvetica Neue"/>
                <a:sym typeface="Helvetica Neue"/>
              </a:defRPr>
            </a:pPr>
            <a:r>
              <a:t>Option Two: </a:t>
            </a:r>
            <a:r>
              <a:rPr b="1"/>
              <a:t>Advanced Assignment </a:t>
            </a:r>
            <a:r>
              <a:t>(Timed Questions)</a:t>
            </a:r>
          </a:p>
          <a:p>
            <a:pPr defTabSz="344804">
              <a:tabLst>
                <a:tab pos="342900" algn="l"/>
              </a:tabLst>
              <a:defRPr sz="2400">
                <a:latin typeface="Helvetica Neue"/>
                <a:ea typeface="Helvetica Neue"/>
                <a:cs typeface="Helvetica Neue"/>
                <a:sym typeface="Helvetica Neue"/>
              </a:defRPr>
            </a:pPr>
          </a:p>
          <a:p>
            <a:pPr lvl="1" indent="228600">
              <a:lnSpc>
                <a:spcPct val="90000"/>
              </a:lnSpc>
              <a:spcBef>
                <a:spcPts val="1000"/>
              </a:spcBef>
              <a:defRPr sz="2400"/>
            </a:pPr>
            <a:r>
              <a:t>Create a new “Triviagame” folder on your GitHub repo</a:t>
            </a:r>
          </a:p>
          <a:p>
            <a:pPr lvl="1" indent="228600">
              <a:lnSpc>
                <a:spcPct val="90000"/>
              </a:lnSpc>
              <a:spcBef>
                <a:spcPts val="1000"/>
              </a:spcBef>
              <a:defRPr sz="2400"/>
            </a:pPr>
            <a:r>
              <a:t>Create a README.md</a:t>
            </a:r>
          </a:p>
          <a:p>
            <a:pPr lvl="1" indent="228600">
              <a:lnSpc>
                <a:spcPct val="90000"/>
              </a:lnSpc>
              <a:spcBef>
                <a:spcPts val="1000"/>
              </a:spcBef>
              <a:defRPr sz="2400"/>
            </a:pPr>
            <a:r>
              <a:t>Add To Your Portfolio</a:t>
            </a:r>
          </a:p>
          <a:p>
            <a:pPr lvl="1" indent="228600">
              <a:lnSpc>
                <a:spcPct val="90000"/>
              </a:lnSpc>
              <a:spcBef>
                <a:spcPts val="1000"/>
              </a:spcBef>
              <a:defRPr sz="2400"/>
            </a:pPr>
            <a:r>
              <a:t>Styling and theme are completely up to you. Get creative!</a:t>
            </a:r>
          </a:p>
          <a:p>
            <a:pPr lvl="1" indent="228600">
              <a:lnSpc>
                <a:spcPct val="90000"/>
              </a:lnSpc>
              <a:spcBef>
                <a:spcPts val="1000"/>
              </a:spcBef>
              <a:defRPr sz="2400"/>
            </a:pPr>
            <a:r>
              <a:t>Remember to deploy your assignment to Github Pages.</a:t>
            </a:r>
          </a:p>
        </p:txBody>
      </p:sp>
      <p:sp>
        <p:nvSpPr>
          <p:cNvPr id="97" name="930"/>
          <p:cNvSpPr txBox="1"/>
          <p:nvPr/>
        </p:nvSpPr>
        <p:spPr>
          <a:xfrm>
            <a:off x="8611959" y="5921059"/>
            <a:ext cx="443172"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3700"/>
              </a:lnSpc>
              <a:defRPr sz="1600">
                <a:solidFill>
                  <a:schemeClr val="accent3"/>
                </a:solidFill>
                <a:latin typeface="+mj-lt"/>
                <a:ea typeface="+mj-ea"/>
                <a:cs typeface="+mj-cs"/>
                <a:sym typeface="Helvetica"/>
              </a:defRPr>
            </a:lvl1pPr>
          </a:lstStyle>
          <a:p>
            <a:pPr/>
            <a:r>
              <a:t>930</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9" name="Homework Advanced"/>
          <p:cNvSpPr txBox="1"/>
          <p:nvPr>
            <p:ph type="title"/>
          </p:nvPr>
        </p:nvSpPr>
        <p:spPr>
          <a:prstGeom prst="rect">
            <a:avLst/>
          </a:prstGeom>
        </p:spPr>
        <p:txBody>
          <a:bodyPr/>
          <a:lstStyle/>
          <a:p>
            <a:pPr/>
            <a:r>
              <a:t>Homework Advanced</a:t>
            </a:r>
          </a:p>
        </p:txBody>
      </p:sp>
      <p:pic>
        <p:nvPicPr>
          <p:cNvPr id="100" name="advanced-trivia-demo.mov" descr="advanced-trivia-demo.mov"/>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35817" y="1183264"/>
            <a:ext cx="9072366" cy="470629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38716659" fill="hold"/>
                                        <p:tgtEl>
                                          <p:spTgt spid="100"/>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00"/>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2" name="Homework Basic"/>
          <p:cNvSpPr txBox="1"/>
          <p:nvPr>
            <p:ph type="title"/>
          </p:nvPr>
        </p:nvSpPr>
        <p:spPr>
          <a:prstGeom prst="rect">
            <a:avLst/>
          </a:prstGeom>
        </p:spPr>
        <p:txBody>
          <a:bodyPr/>
          <a:lstStyle/>
          <a:p>
            <a:pPr/>
            <a:r>
              <a:t>Homework Basic</a:t>
            </a:r>
          </a:p>
        </p:txBody>
      </p:sp>
      <p:pic>
        <p:nvPicPr>
          <p:cNvPr id="103" name="basic-trivia-demo.mov" descr="basic-trivia-demo.mov"/>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127099" y="1240935"/>
            <a:ext cx="8889802" cy="4611585"/>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109416664" fill="hold"/>
                                        <p:tgtEl>
                                          <p:spTgt spid="103"/>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03"/>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05" name="Title 1"/>
          <p:cNvSpPr txBox="1"/>
          <p:nvPr>
            <p:ph type="title"/>
          </p:nvPr>
        </p:nvSpPr>
        <p:spPr>
          <a:xfrm>
            <a:off x="390606" y="2953542"/>
            <a:ext cx="8229601" cy="871859"/>
          </a:xfrm>
          <a:prstGeom prst="rect">
            <a:avLst/>
          </a:prstGeom>
        </p:spPr>
        <p:txBody>
          <a:bodyPr/>
          <a:lstStyle/>
          <a:p>
            <a:pPr/>
            <a:r>
              <a:t>Questions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3" name="Class Objectives"/>
          <p:cNvSpPr txBox="1"/>
          <p:nvPr>
            <p:ph type="title"/>
          </p:nvPr>
        </p:nvSpPr>
        <p:spPr>
          <a:prstGeom prst="rect">
            <a:avLst/>
          </a:prstGeom>
        </p:spPr>
        <p:txBody>
          <a:bodyPr/>
          <a:lstStyle/>
          <a:p>
            <a:pPr/>
            <a:r>
              <a:t>Class Objectives</a:t>
            </a:r>
          </a:p>
        </p:txBody>
      </p:sp>
      <p:sp>
        <p:nvSpPr>
          <p:cNvPr id="54" name="Reinforce knowledge of JavaScript &amp; jQuery.…"/>
          <p:cNvSpPr txBox="1"/>
          <p:nvPr/>
        </p:nvSpPr>
        <p:spPr>
          <a:xfrm>
            <a:off x="556500" y="1596995"/>
            <a:ext cx="8031000" cy="366401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57200" indent="-317500" defTabSz="457200">
              <a:lnSpc>
                <a:spcPts val="4900"/>
              </a:lnSpc>
              <a:spcBef>
                <a:spcPts val="1100"/>
              </a:spcBef>
              <a:buClr>
                <a:srgbClr val="24292E"/>
              </a:buClr>
              <a:buSzPct val="100000"/>
              <a:buFont typeface="ArialUnicodeMS"/>
              <a:buChar char="•"/>
              <a:defRPr sz="2600">
                <a:solidFill>
                  <a:srgbClr val="24292E"/>
                </a:solidFill>
                <a:latin typeface="+mj-lt"/>
                <a:ea typeface="+mj-ea"/>
                <a:cs typeface="+mj-cs"/>
                <a:sym typeface="Helvetica"/>
              </a:defRPr>
            </a:pPr>
            <a:r>
              <a:t>R</a:t>
            </a:r>
            <a:r>
              <a:t>einforce knowledge of JavaScript &amp; jQuery.</a:t>
            </a:r>
          </a:p>
          <a:p>
            <a:pPr marL="457200" indent="-317500" defTabSz="457200">
              <a:lnSpc>
                <a:spcPts val="4900"/>
              </a:lnSpc>
              <a:spcBef>
                <a:spcPts val="1100"/>
              </a:spcBef>
              <a:buClr>
                <a:srgbClr val="24292E"/>
              </a:buClr>
              <a:buSzPct val="100000"/>
              <a:buFont typeface="ArialUnicodeMS"/>
              <a:buChar char="•"/>
              <a:defRPr sz="2600">
                <a:solidFill>
                  <a:srgbClr val="24292E"/>
                </a:solidFill>
                <a:latin typeface="+mj-lt"/>
                <a:ea typeface="+mj-ea"/>
                <a:cs typeface="+mj-cs"/>
                <a:sym typeface="Helvetica"/>
              </a:defRPr>
            </a:pPr>
            <a:r>
              <a:t>Understand JavaScript Timing Events including </a:t>
            </a:r>
            <a:r>
              <a:rPr>
                <a:latin typeface="Menlo"/>
                <a:ea typeface="Menlo"/>
                <a:cs typeface="Menlo"/>
                <a:sym typeface="Menlo"/>
              </a:rPr>
              <a:t>setTimeout</a:t>
            </a:r>
            <a:r>
              <a:t>, </a:t>
            </a:r>
            <a:r>
              <a:rPr>
                <a:latin typeface="Menlo"/>
                <a:ea typeface="Menlo"/>
                <a:cs typeface="Menlo"/>
                <a:sym typeface="Menlo"/>
              </a:rPr>
              <a:t>clearTimeout</a:t>
            </a:r>
            <a:r>
              <a:t>, &amp; </a:t>
            </a:r>
            <a:r>
              <a:rPr>
                <a:latin typeface="Menlo"/>
                <a:ea typeface="Menlo"/>
                <a:cs typeface="Menlo"/>
                <a:sym typeface="Menlo"/>
              </a:rPr>
              <a:t>setInterval</a:t>
            </a:r>
            <a:r>
              <a:t>.</a:t>
            </a:r>
          </a:p>
          <a:p>
            <a:pPr marL="457200" indent="-317500" defTabSz="457200">
              <a:lnSpc>
                <a:spcPts val="4900"/>
              </a:lnSpc>
              <a:spcBef>
                <a:spcPts val="1100"/>
              </a:spcBef>
              <a:buClr>
                <a:srgbClr val="24292E"/>
              </a:buClr>
              <a:buSzPct val="100000"/>
              <a:buFont typeface="ArialUnicodeMS"/>
              <a:buChar char="•"/>
              <a:defRPr sz="2600">
                <a:solidFill>
                  <a:srgbClr val="24292E"/>
                </a:solidFill>
                <a:latin typeface="+mj-lt"/>
                <a:ea typeface="+mj-ea"/>
                <a:cs typeface="+mj-cs"/>
                <a:sym typeface="Helvetica"/>
              </a:defRPr>
            </a:pPr>
            <a:r>
              <a:t>Experience working on, and talking about code with other developers.</a:t>
            </a:r>
          </a:p>
          <a:p>
            <a:pPr marL="457200" indent="-317500" defTabSz="457200">
              <a:lnSpc>
                <a:spcPts val="4900"/>
              </a:lnSpc>
              <a:spcBef>
                <a:spcPts val="1100"/>
              </a:spcBef>
              <a:buClr>
                <a:srgbClr val="24292E"/>
              </a:buClr>
              <a:buSzPct val="100000"/>
              <a:buFont typeface="ArialUnicodeMS"/>
              <a:buChar char="•"/>
              <a:defRPr sz="2600">
                <a:solidFill>
                  <a:srgbClr val="24292E"/>
                </a:solidFill>
                <a:latin typeface="+mj-lt"/>
                <a:ea typeface="+mj-ea"/>
                <a:cs typeface="+mj-cs"/>
                <a:sym typeface="Helvetica"/>
              </a:defRPr>
            </a:pPr>
            <a:r>
              <a:t>Implement complex logical conditions to meet an objective.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6" name="Coin Flipper Activity"/>
          <p:cNvSpPr txBox="1"/>
          <p:nvPr>
            <p:ph type="title"/>
          </p:nvPr>
        </p:nvSpPr>
        <p:spPr>
          <a:prstGeom prst="rect">
            <a:avLst/>
          </a:prstGeom>
        </p:spPr>
        <p:txBody>
          <a:bodyPr/>
          <a:lstStyle/>
          <a:p>
            <a:pPr/>
            <a:r>
              <a:t>Coin Flipper Activity</a:t>
            </a:r>
          </a:p>
        </p:txBody>
      </p:sp>
      <p:sp>
        <p:nvSpPr>
          <p:cNvPr id="57" name="Make a Coin Flipper game.…"/>
          <p:cNvSpPr txBox="1"/>
          <p:nvPr/>
        </p:nvSpPr>
        <p:spPr>
          <a:xfrm>
            <a:off x="342901" y="970279"/>
            <a:ext cx="8458198" cy="2733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57200" indent="-317500" defTabSz="457200">
              <a:lnSpc>
                <a:spcPts val="4900"/>
              </a:lnSpc>
              <a:spcBef>
                <a:spcPts val="1100"/>
              </a:spcBef>
              <a:buClr>
                <a:srgbClr val="24292E"/>
              </a:buClr>
              <a:buSzPct val="100000"/>
              <a:buFont typeface="ArialUnicodeMS"/>
              <a:buChar char="•"/>
              <a:defRPr sz="2600">
                <a:solidFill>
                  <a:srgbClr val="24292E"/>
                </a:solidFill>
                <a:latin typeface="+mj-lt"/>
                <a:ea typeface="+mj-ea"/>
                <a:cs typeface="+mj-cs"/>
                <a:sym typeface="Helvetica"/>
              </a:defRPr>
            </a:pPr>
            <a:r>
              <a:t>Make a Coin Flipper game.</a:t>
            </a:r>
          </a:p>
          <a:p>
            <a:pPr marL="457200" indent="-317500" defTabSz="457200">
              <a:lnSpc>
                <a:spcPts val="4900"/>
              </a:lnSpc>
              <a:spcBef>
                <a:spcPts val="1100"/>
              </a:spcBef>
              <a:buClr>
                <a:srgbClr val="24292E"/>
              </a:buClr>
              <a:buSzPct val="100000"/>
              <a:buFont typeface="ArialUnicodeMS"/>
              <a:buChar char="•"/>
              <a:defRPr sz="2600">
                <a:solidFill>
                  <a:srgbClr val="24292E"/>
                </a:solidFill>
                <a:latin typeface="+mj-lt"/>
                <a:ea typeface="+mj-ea"/>
                <a:cs typeface="+mj-cs"/>
                <a:sym typeface="Helvetica"/>
              </a:defRPr>
            </a:pPr>
            <a:r>
              <a:t>Follow the directions in the html file.</a:t>
            </a:r>
          </a:p>
          <a:p>
            <a:pPr marL="457200" indent="-317500" defTabSz="457200">
              <a:lnSpc>
                <a:spcPts val="4900"/>
              </a:lnSpc>
              <a:spcBef>
                <a:spcPts val="1100"/>
              </a:spcBef>
              <a:buClr>
                <a:srgbClr val="24292E"/>
              </a:buClr>
              <a:buSzPct val="100000"/>
              <a:buFont typeface="ArialUnicodeMS"/>
              <a:buChar char="•"/>
              <a:defRPr sz="2600">
                <a:solidFill>
                  <a:srgbClr val="24292E"/>
                </a:solidFill>
                <a:latin typeface="+mj-lt"/>
                <a:ea typeface="+mj-ea"/>
                <a:cs typeface="+mj-cs"/>
                <a:sym typeface="Helvetica"/>
              </a:defRPr>
            </a:pPr>
            <a:r>
              <a:rPr i="1"/>
              <a:t>How the app works:</a:t>
            </a:r>
            <a:r>
              <a:t> The user chooses Heads or Tails, and the computer randomly selects heads or tails and displays the outcome on the screen. The app then displays whether or not the user won or lost.</a:t>
            </a:r>
          </a:p>
        </p:txBody>
      </p:sp>
      <p:sp>
        <p:nvSpPr>
          <p:cNvPr id="58" name="BONUS:…"/>
          <p:cNvSpPr txBox="1"/>
          <p:nvPr/>
        </p:nvSpPr>
        <p:spPr>
          <a:xfrm>
            <a:off x="752345" y="3999108"/>
            <a:ext cx="7639310" cy="1818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200"/>
              </a:lnSpc>
              <a:spcBef>
                <a:spcPts val="1600"/>
              </a:spcBef>
              <a:defRPr b="1" sz="2000">
                <a:solidFill>
                  <a:srgbClr val="24292E"/>
                </a:solidFill>
                <a:latin typeface="+mj-lt"/>
                <a:ea typeface="+mj-ea"/>
                <a:cs typeface="+mj-cs"/>
                <a:sym typeface="Helvetica"/>
              </a:defRPr>
            </a:pPr>
            <a:r>
              <a:t>BONUS</a:t>
            </a:r>
            <a:r>
              <a:rPr b="0"/>
              <a:t>:</a:t>
            </a:r>
            <a:endParaRPr b="0"/>
          </a:p>
          <a:p>
            <a:pPr marL="457200" indent="-317500" defTabSz="457200">
              <a:lnSpc>
                <a:spcPts val="4200"/>
              </a:lnSpc>
              <a:buClr>
                <a:srgbClr val="24292E"/>
              </a:buClr>
              <a:buSzPct val="100000"/>
              <a:buFont typeface="ArialUnicodeMS"/>
              <a:buChar char="•"/>
              <a:defRPr sz="2000">
                <a:solidFill>
                  <a:srgbClr val="24292E"/>
                </a:solidFill>
                <a:latin typeface="+mj-lt"/>
                <a:ea typeface="+mj-ea"/>
                <a:cs typeface="+mj-cs"/>
                <a:sym typeface="Helvetica"/>
              </a:defRPr>
            </a:pPr>
            <a:r>
              <a:t>Put your JavaScript in its own file and link to it in the HTML.</a:t>
            </a:r>
          </a:p>
          <a:p>
            <a:pPr marL="457200" indent="-317500" defTabSz="457200">
              <a:lnSpc>
                <a:spcPts val="4200"/>
              </a:lnSpc>
              <a:buClr>
                <a:srgbClr val="24292E"/>
              </a:buClr>
              <a:buSzPct val="100000"/>
              <a:buFont typeface="ArialUnicodeMS"/>
              <a:buChar char="•"/>
              <a:defRPr sz="2000">
                <a:solidFill>
                  <a:srgbClr val="24292E"/>
                </a:solidFill>
                <a:latin typeface="+mj-lt"/>
                <a:ea typeface="+mj-ea"/>
                <a:cs typeface="+mj-cs"/>
                <a:sym typeface="Helvetica"/>
              </a:defRPr>
            </a:pPr>
            <a:r>
              <a:t>Keep track of the number of Heads or Tails and display the results on the screen.</a:t>
            </a:r>
          </a:p>
          <a:p>
            <a:pPr marL="457200" indent="-317500" defTabSz="457200">
              <a:lnSpc>
                <a:spcPts val="4200"/>
              </a:lnSpc>
              <a:buClr>
                <a:srgbClr val="24292E"/>
              </a:buClr>
              <a:buSzPct val="100000"/>
              <a:buFont typeface="ArialUnicodeMS"/>
              <a:buChar char="•"/>
              <a:defRPr sz="2000">
                <a:solidFill>
                  <a:srgbClr val="24292E"/>
                </a:solidFill>
                <a:latin typeface="+mj-lt"/>
                <a:ea typeface="+mj-ea"/>
                <a:cs typeface="+mj-cs"/>
                <a:sym typeface="Helvetica"/>
              </a:defRPr>
            </a:pPr>
            <a:r>
              <a:t>Add CSS styling.</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0" name="$(this) Activity"/>
          <p:cNvSpPr txBox="1"/>
          <p:nvPr>
            <p:ph type="title"/>
          </p:nvPr>
        </p:nvSpPr>
        <p:spPr>
          <a:prstGeom prst="rect">
            <a:avLst/>
          </a:prstGeom>
        </p:spPr>
        <p:txBody>
          <a:bodyPr/>
          <a:lstStyle/>
          <a:p>
            <a:pPr/>
            <a:r>
              <a:t>$(this) Activity</a:t>
            </a:r>
          </a:p>
        </p:txBody>
      </p:sp>
      <p:pic>
        <p:nvPicPr>
          <p:cNvPr id="61" name="Image" descr="Image"/>
          <p:cNvPicPr>
            <a:picLocks noChangeAspect="1"/>
          </p:cNvPicPr>
          <p:nvPr/>
        </p:nvPicPr>
        <p:blipFill>
          <a:blip r:embed="rId2">
            <a:extLst/>
          </a:blip>
          <a:stretch>
            <a:fillRect/>
          </a:stretch>
        </p:blipFill>
        <p:spPr>
          <a:xfrm>
            <a:off x="5376393" y="857250"/>
            <a:ext cx="3767607" cy="2119279"/>
          </a:xfrm>
          <a:prstGeom prst="rect">
            <a:avLst/>
          </a:prstGeom>
          <a:ln w="12700">
            <a:miter lim="400000"/>
          </a:ln>
        </p:spPr>
      </p:pic>
      <p:sp>
        <p:nvSpPr>
          <p:cNvPr id="62" name="Work with a partner…"/>
          <p:cNvSpPr txBox="1"/>
          <p:nvPr/>
        </p:nvSpPr>
        <p:spPr>
          <a:xfrm>
            <a:off x="450900" y="3764279"/>
            <a:ext cx="8013600" cy="1412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57200" indent="-317500" defTabSz="457200">
              <a:lnSpc>
                <a:spcPts val="4900"/>
              </a:lnSpc>
              <a:spcBef>
                <a:spcPts val="1100"/>
              </a:spcBef>
              <a:buClr>
                <a:srgbClr val="24292E"/>
              </a:buClr>
              <a:buSzPct val="100000"/>
              <a:buFont typeface="ArialUnicodeMS"/>
              <a:buChar char="•"/>
              <a:defRPr sz="2600">
                <a:solidFill>
                  <a:srgbClr val="24292E"/>
                </a:solidFill>
                <a:latin typeface="+mj-lt"/>
                <a:ea typeface="+mj-ea"/>
                <a:cs typeface="+mj-cs"/>
                <a:sym typeface="Helvetica"/>
              </a:defRPr>
            </a:pPr>
            <a:r>
              <a:t>Work with a partner</a:t>
            </a:r>
          </a:p>
          <a:p>
            <a:pPr marL="457200" indent="-317500" defTabSz="457200">
              <a:lnSpc>
                <a:spcPts val="4900"/>
              </a:lnSpc>
              <a:spcBef>
                <a:spcPts val="1100"/>
              </a:spcBef>
              <a:buClr>
                <a:srgbClr val="24292E"/>
              </a:buClr>
              <a:buSzPct val="100000"/>
              <a:buFont typeface="ArialUnicodeMS"/>
              <a:buChar char="•"/>
              <a:defRPr sz="2600">
                <a:solidFill>
                  <a:srgbClr val="24292E"/>
                </a:solidFill>
                <a:latin typeface="+mj-lt"/>
                <a:ea typeface="+mj-ea"/>
                <a:cs typeface="+mj-cs"/>
                <a:sym typeface="Helvetica"/>
              </a:defRPr>
            </a:pPr>
            <a:r>
              <a:t>Together, open the supplied HTML file and answer all questions.</a:t>
            </a:r>
          </a:p>
        </p:txBody>
      </p:sp>
      <p:sp>
        <p:nvSpPr>
          <p:cNvPr id="63" name="Typically using jQuery $(this) selector is a good habit when you code with multiple items of the same type, or with the same class. -Chris"/>
          <p:cNvSpPr txBox="1"/>
          <p:nvPr/>
        </p:nvSpPr>
        <p:spPr>
          <a:xfrm>
            <a:off x="524262" y="1058446"/>
            <a:ext cx="4626988" cy="1869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400">
                <a:latin typeface="American Typewriter"/>
                <a:ea typeface="American Typewriter"/>
                <a:cs typeface="American Typewriter"/>
                <a:sym typeface="American Typewriter"/>
              </a:defRPr>
            </a:lvl1pPr>
          </a:lstStyle>
          <a:p>
            <a:pPr/>
            <a:r>
              <a:t>Typically using jQuery $(this) selector is a good habit when you code with multiple items of the same type, or with the same class. -Chris</a:t>
            </a:r>
          </a:p>
        </p:txBody>
      </p:sp>
      <p:sp>
        <p:nvSpPr>
          <p:cNvPr id="64" name="705"/>
          <p:cNvSpPr txBox="1"/>
          <p:nvPr/>
        </p:nvSpPr>
        <p:spPr>
          <a:xfrm>
            <a:off x="8548459" y="5991542"/>
            <a:ext cx="443172"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3700"/>
              </a:lnSpc>
              <a:defRPr sz="1600">
                <a:solidFill>
                  <a:srgbClr val="24292E"/>
                </a:solidFill>
                <a:latin typeface="+mj-lt"/>
                <a:ea typeface="+mj-ea"/>
                <a:cs typeface="+mj-cs"/>
                <a:sym typeface="Helvetica"/>
              </a:defRPr>
            </a:lvl1pPr>
          </a:lstStyle>
          <a:p>
            <a:pPr/>
            <a:r>
              <a:t>705</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6" name="setTimeout / clearTimeout"/>
          <p:cNvSpPr txBox="1"/>
          <p:nvPr>
            <p:ph type="title"/>
          </p:nvPr>
        </p:nvSpPr>
        <p:spPr>
          <a:prstGeom prst="rect">
            <a:avLst/>
          </a:prstGeom>
        </p:spPr>
        <p:txBody>
          <a:bodyPr/>
          <a:lstStyle/>
          <a:p>
            <a:pPr/>
            <a:r>
              <a:t>setTimeout / clearTimeout</a:t>
            </a:r>
          </a:p>
        </p:txBody>
      </p:sp>
      <p:sp>
        <p:nvSpPr>
          <p:cNvPr id="67" name="vanilla JavaScript methods, not jQuery!…"/>
          <p:cNvSpPr txBox="1"/>
          <p:nvPr/>
        </p:nvSpPr>
        <p:spPr>
          <a:xfrm>
            <a:off x="686440" y="1173479"/>
            <a:ext cx="7771121" cy="3723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b="1" sz="2600"/>
            </a:pPr>
            <a:r>
              <a:rPr>
                <a:solidFill>
                  <a:schemeClr val="accent4">
                    <a:lumOff val="-9999"/>
                  </a:schemeClr>
                </a:solidFill>
              </a:rPr>
              <a:t>vanilla</a:t>
            </a:r>
            <a:r>
              <a:t> JavaScript methods, not jQuery! </a:t>
            </a:r>
          </a:p>
          <a:p>
            <a:pPr>
              <a:defRPr sz="2600"/>
            </a:pPr>
          </a:p>
          <a:p>
            <a:pPr>
              <a:defRPr sz="2600">
                <a:latin typeface="Courier"/>
                <a:ea typeface="Courier"/>
                <a:cs typeface="Courier"/>
                <a:sym typeface="Courier"/>
              </a:defRPr>
            </a:pPr>
          </a:p>
          <a:p>
            <a:pPr>
              <a:defRPr sz="2600">
                <a:latin typeface="Courier"/>
                <a:ea typeface="Courier"/>
                <a:cs typeface="Courier"/>
                <a:sym typeface="Courier"/>
              </a:defRPr>
            </a:pPr>
            <a:r>
              <a:t>var windowTimeout = setTimeout(function1, 5000);</a:t>
            </a:r>
          </a:p>
          <a:p>
            <a:pPr>
              <a:defRPr sz="2600">
                <a:latin typeface="Courier"/>
                <a:ea typeface="Courier"/>
                <a:cs typeface="Courier"/>
                <a:sym typeface="Courier"/>
              </a:defRPr>
            </a:pPr>
          </a:p>
          <a:p>
            <a:pPr>
              <a:defRPr sz="2600">
                <a:latin typeface="Courier"/>
                <a:ea typeface="Courier"/>
                <a:cs typeface="Courier"/>
                <a:sym typeface="Courier"/>
              </a:defRPr>
            </a:pPr>
          </a:p>
          <a:p>
            <a:pPr>
              <a:defRPr sz="2600">
                <a:latin typeface="Courier"/>
                <a:ea typeface="Courier"/>
                <a:cs typeface="Courier"/>
                <a:sym typeface="Courier"/>
              </a:defRPr>
            </a:pPr>
            <a:r>
              <a:t>clearTimeout(windowTimeout);</a:t>
            </a:r>
          </a:p>
          <a:p>
            <a:pPr/>
          </a:p>
        </p:txBody>
      </p:sp>
      <p:sp>
        <p:nvSpPr>
          <p:cNvPr id="68" name="730"/>
          <p:cNvSpPr txBox="1"/>
          <p:nvPr/>
        </p:nvSpPr>
        <p:spPr>
          <a:xfrm>
            <a:off x="8548459" y="5991542"/>
            <a:ext cx="443172"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3700"/>
              </a:lnSpc>
              <a:defRPr sz="1600">
                <a:solidFill>
                  <a:srgbClr val="24292E"/>
                </a:solidFill>
                <a:latin typeface="+mj-lt"/>
                <a:ea typeface="+mj-ea"/>
                <a:cs typeface="+mj-cs"/>
                <a:sym typeface="Helvetica"/>
              </a:defRPr>
            </a:lvl1pPr>
          </a:lstStyle>
          <a:p>
            <a:pPr/>
            <a:r>
              <a:t>730</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0" name="Execution context"/>
          <p:cNvSpPr txBox="1"/>
          <p:nvPr>
            <p:ph type="title"/>
          </p:nvPr>
        </p:nvSpPr>
        <p:spPr>
          <a:prstGeom prst="rect">
            <a:avLst/>
          </a:prstGeom>
        </p:spPr>
        <p:txBody>
          <a:bodyPr/>
          <a:lstStyle/>
          <a:p>
            <a:pPr/>
            <a:r>
              <a:t>Execution context </a:t>
            </a:r>
          </a:p>
        </p:txBody>
      </p:sp>
      <p:sp>
        <p:nvSpPr>
          <p:cNvPr id="71" name="“You have to be careful with $(this). You need to assign your this in the outer scope to a variable.…"/>
          <p:cNvSpPr txBox="1"/>
          <p:nvPr/>
        </p:nvSpPr>
        <p:spPr>
          <a:xfrm>
            <a:off x="503647" y="1960879"/>
            <a:ext cx="8136706" cy="293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800"/>
            </a:pPr>
            <a:r>
              <a:t>“You have to be careful with $(this). You need to assign your this in the outer scope to a variable. </a:t>
            </a:r>
          </a:p>
          <a:p>
            <a:pPr>
              <a:defRPr sz="2800"/>
            </a:pPr>
          </a:p>
          <a:p>
            <a:pPr>
              <a:defRPr sz="2800"/>
            </a:pPr>
            <a:r>
              <a:t>The this keyword always refers to the this of the current scope, which changes any time you wrap something in function() { ...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3" name="Simple Timer Recap (0:10)"/>
          <p:cNvSpPr txBox="1"/>
          <p:nvPr>
            <p:ph type="title"/>
          </p:nvPr>
        </p:nvSpPr>
        <p:spPr>
          <a:prstGeom prst="rect">
            <a:avLst/>
          </a:prstGeom>
        </p:spPr>
        <p:txBody>
          <a:bodyPr/>
          <a:lstStyle/>
          <a:p>
            <a:pPr/>
            <a:r>
              <a:t>Simple Timer Recap (0:10) </a:t>
            </a:r>
          </a:p>
        </p:txBody>
      </p:sp>
      <p:sp>
        <p:nvSpPr>
          <p:cNvPr id="74" name="Simple Timer…"/>
          <p:cNvSpPr txBox="1"/>
          <p:nvPr/>
        </p:nvSpPr>
        <p:spPr>
          <a:xfrm>
            <a:off x="470862" y="1344929"/>
            <a:ext cx="8517147" cy="3672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400"/>
              </a:lnSpc>
              <a:spcBef>
                <a:spcPts val="1600"/>
              </a:spcBef>
              <a:defRPr b="1" sz="2200">
                <a:solidFill>
                  <a:srgbClr val="24292E"/>
                </a:solidFill>
                <a:latin typeface="+mj-lt"/>
                <a:ea typeface="+mj-ea"/>
                <a:cs typeface="+mj-cs"/>
                <a:sym typeface="Helvetica"/>
              </a:defRPr>
            </a:pPr>
            <a:r>
              <a:t>Simple Timer</a:t>
            </a:r>
          </a:p>
          <a:p>
            <a:pPr marL="457200" indent="-317500" defTabSz="457200">
              <a:lnSpc>
                <a:spcPts val="4400"/>
              </a:lnSpc>
              <a:spcBef>
                <a:spcPts val="1600"/>
              </a:spcBef>
              <a:buClr>
                <a:srgbClr val="24292E"/>
              </a:buClr>
              <a:buSzPct val="100000"/>
              <a:buFont typeface="ArialUnicodeMS"/>
              <a:buChar char="•"/>
              <a:defRPr sz="2200">
                <a:solidFill>
                  <a:srgbClr val="24292E"/>
                </a:solidFill>
                <a:latin typeface="+mj-lt"/>
                <a:ea typeface="+mj-ea"/>
                <a:cs typeface="+mj-cs"/>
                <a:sym typeface="Helvetica"/>
              </a:defRPr>
            </a:pPr>
            <a:r>
              <a:t>Slack out the following instructions and files:</a:t>
            </a:r>
            <a:br/>
          </a:p>
          <a:p>
            <a:pPr marL="457200" indent="-317500" defTabSz="457200">
              <a:lnSpc>
                <a:spcPts val="4400"/>
              </a:lnSpc>
              <a:spcBef>
                <a:spcPts val="1600"/>
              </a:spcBef>
              <a:buClr>
                <a:srgbClr val="24292E"/>
              </a:buClr>
              <a:buSzPct val="100000"/>
              <a:buFont typeface="ArialUnicodeMS"/>
              <a:buChar char="•"/>
              <a:defRPr b="1" sz="2200">
                <a:solidFill>
                  <a:srgbClr val="24292E"/>
                </a:solidFill>
                <a:latin typeface="+mj-lt"/>
                <a:ea typeface="+mj-ea"/>
                <a:cs typeface="+mj-cs"/>
                <a:sym typeface="Helvetica"/>
              </a:defRPr>
            </a:pPr>
            <a:r>
              <a:t>Instructions</a:t>
            </a:r>
            <a:r>
              <a:rPr b="0"/>
              <a:t>:</a:t>
            </a:r>
            <a:endParaRPr b="0"/>
          </a:p>
          <a:p>
            <a:pPr lvl="1" marL="914400" indent="-317500" defTabSz="457200">
              <a:lnSpc>
                <a:spcPts val="4400"/>
              </a:lnSpc>
              <a:buClr>
                <a:srgbClr val="24292E"/>
              </a:buClr>
              <a:buSzPct val="100000"/>
              <a:buFont typeface="ArialUnicodeMS"/>
              <a:buChar char="◦"/>
              <a:defRPr sz="2200">
                <a:solidFill>
                  <a:srgbClr val="24292E"/>
                </a:solidFill>
                <a:latin typeface="+mj-lt"/>
                <a:ea typeface="+mj-ea"/>
                <a:cs typeface="+mj-cs"/>
                <a:sym typeface="Helvetica"/>
              </a:defRPr>
            </a:pPr>
            <a:r>
              <a:t>Make a page with a a simple timer that sends an alert and plays a sound after 15 seconds.</a:t>
            </a:r>
          </a:p>
          <a:p>
            <a:pPr lvl="1" marL="914400" indent="-317500" defTabSz="457200">
              <a:lnSpc>
                <a:spcPts val="4400"/>
              </a:lnSpc>
              <a:buClr>
                <a:srgbClr val="24292E"/>
              </a:buClr>
              <a:buSzPct val="100000"/>
              <a:buFont typeface="ArialUnicodeMS"/>
              <a:buChar char="◦"/>
              <a:defRPr sz="2200">
                <a:solidFill>
                  <a:srgbClr val="24292E"/>
                </a:solidFill>
                <a:latin typeface="+mj-lt"/>
                <a:ea typeface="+mj-ea"/>
                <a:cs typeface="+mj-cs"/>
                <a:sym typeface="Helvetica"/>
              </a:defRPr>
            </a:pPr>
            <a:r>
              <a:t>Have it send an alert when 5 seconds has passed, 10 seconds has passed and when the time is up.</a:t>
            </a:r>
          </a:p>
          <a:p>
            <a:pPr lvl="1" marL="914400" indent="-317500" defTabSz="457200">
              <a:lnSpc>
                <a:spcPts val="4400"/>
              </a:lnSpc>
              <a:buClr>
                <a:srgbClr val="24292E"/>
              </a:buClr>
              <a:buSzPct val="100000"/>
              <a:buFont typeface="ArialUnicodeMS"/>
              <a:buChar char="◦"/>
              <a:defRPr sz="2200">
                <a:solidFill>
                  <a:srgbClr val="24292E"/>
                </a:solidFill>
                <a:latin typeface="+mj-lt"/>
                <a:ea typeface="+mj-ea"/>
                <a:cs typeface="+mj-cs"/>
                <a:sym typeface="Helvetica"/>
              </a:defRPr>
            </a:pPr>
            <a:r>
              <a:t>You will use this to time the break!</a:t>
            </a:r>
          </a:p>
        </p:txBody>
      </p:sp>
      <p:sp>
        <p:nvSpPr>
          <p:cNvPr id="75" name="745"/>
          <p:cNvSpPr txBox="1"/>
          <p:nvPr/>
        </p:nvSpPr>
        <p:spPr>
          <a:xfrm>
            <a:off x="8548459" y="5991542"/>
            <a:ext cx="443172" cy="332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lnSpc>
                <a:spcPts val="3700"/>
              </a:lnSpc>
              <a:defRPr sz="1600">
                <a:solidFill>
                  <a:srgbClr val="24292E"/>
                </a:solidFill>
                <a:latin typeface="+mj-lt"/>
                <a:ea typeface="+mj-ea"/>
                <a:cs typeface="+mj-cs"/>
                <a:sym typeface="Helvetica"/>
              </a:defRPr>
            </a:lvl1pPr>
          </a:lstStyle>
          <a:p>
            <a:pPr/>
            <a:r>
              <a:t>745</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7" name="Break!"/>
          <p:cNvSpPr txBox="1"/>
          <p:nvPr>
            <p:ph type="title"/>
          </p:nvPr>
        </p:nvSpPr>
        <p:spPr>
          <a:prstGeom prst="rect">
            <a:avLst/>
          </a:prstGeom>
        </p:spPr>
        <p:txBody>
          <a:bodyPr/>
          <a:lstStyle/>
          <a:p>
            <a:pPr/>
            <a:r>
              <a:t>Break!</a:t>
            </a:r>
          </a:p>
        </p:txBody>
      </p:sp>
      <p:pic>
        <p:nvPicPr>
          <p:cNvPr id="78" name="Image" descr="Image"/>
          <p:cNvPicPr>
            <a:picLocks noChangeAspect="1"/>
          </p:cNvPicPr>
          <p:nvPr/>
        </p:nvPicPr>
        <p:blipFill>
          <a:blip r:embed="rId2">
            <a:extLst/>
          </a:blip>
          <a:stretch>
            <a:fillRect/>
          </a:stretch>
        </p:blipFill>
        <p:spPr>
          <a:xfrm>
            <a:off x="-1598174" y="666867"/>
            <a:ext cx="12340348" cy="5784538"/>
          </a:xfrm>
          <a:prstGeom prst="rect">
            <a:avLst/>
          </a:prstGeom>
          <a:ln w="12700">
            <a:miter lim="400000"/>
          </a:ln>
        </p:spPr>
      </p:pic>
      <p:sp>
        <p:nvSpPr>
          <p:cNvPr id="79" name="755"/>
          <p:cNvSpPr txBox="1"/>
          <p:nvPr/>
        </p:nvSpPr>
        <p:spPr>
          <a:xfrm>
            <a:off x="8548459" y="6470768"/>
            <a:ext cx="463784" cy="358141"/>
          </a:xfrm>
          <a:prstGeom prst="rect">
            <a:avLst/>
          </a:prstGeom>
          <a:solidFill>
            <a:srgbClr val="1C1B34"/>
          </a:solidFill>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rgbClr val="FFFFFF"/>
                </a:solidFill>
              </a:defRPr>
            </a:lvl1pPr>
          </a:lstStyle>
          <a:p>
            <a:pPr/>
            <a:r>
              <a:t>755</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1" name="setTimeout vs setInterval"/>
          <p:cNvSpPr txBox="1"/>
          <p:nvPr>
            <p:ph type="title"/>
          </p:nvPr>
        </p:nvSpPr>
        <p:spPr>
          <a:prstGeom prst="rect">
            <a:avLst/>
          </a:prstGeom>
        </p:spPr>
        <p:txBody>
          <a:bodyPr/>
          <a:lstStyle/>
          <a:p>
            <a:pPr/>
            <a:r>
              <a:t>setTimeout vs setInterval</a:t>
            </a:r>
          </a:p>
        </p:txBody>
      </p:sp>
      <p:sp>
        <p:nvSpPr>
          <p:cNvPr id="82" name="setInterval fires again and again in intervals, while setTimeout only fires once.…"/>
          <p:cNvSpPr txBox="1"/>
          <p:nvPr/>
        </p:nvSpPr>
        <p:spPr>
          <a:xfrm>
            <a:off x="696163" y="782508"/>
            <a:ext cx="7751674" cy="568650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defTabSz="457200">
              <a:lnSpc>
                <a:spcPts val="4700"/>
              </a:lnSpc>
              <a:defRPr b="1" sz="2500">
                <a:solidFill>
                  <a:srgbClr val="242729"/>
                </a:solidFill>
                <a:latin typeface="Arial"/>
                <a:ea typeface="Arial"/>
                <a:cs typeface="Arial"/>
                <a:sym typeface="Arial"/>
              </a:defRPr>
            </a:pPr>
          </a:p>
          <a:p>
            <a:pPr defTabSz="457200">
              <a:lnSpc>
                <a:spcPts val="4700"/>
              </a:lnSpc>
              <a:defRPr b="1" sz="2500">
                <a:solidFill>
                  <a:srgbClr val="242729"/>
                </a:solidFill>
                <a:latin typeface="Arial"/>
                <a:ea typeface="Arial"/>
                <a:cs typeface="Arial"/>
                <a:sym typeface="Arial"/>
              </a:defRPr>
            </a:pPr>
            <a:r>
              <a:t>setInterval fires again and again in intervals, while setTimeout only fires once.</a:t>
            </a:r>
          </a:p>
          <a:p>
            <a:pPr defTabSz="457200">
              <a:lnSpc>
                <a:spcPts val="4700"/>
              </a:lnSpc>
              <a:defRPr b="1" sz="2500">
                <a:solidFill>
                  <a:srgbClr val="242729"/>
                </a:solidFill>
                <a:latin typeface="Arial"/>
                <a:ea typeface="Arial"/>
                <a:cs typeface="Arial"/>
                <a:sym typeface="Arial"/>
              </a:defRPr>
            </a:pPr>
          </a:p>
          <a:p>
            <a:pPr defTabSz="457200">
              <a:lnSpc>
                <a:spcPts val="4700"/>
              </a:lnSpc>
              <a:defRPr b="1" sz="2500">
                <a:solidFill>
                  <a:srgbClr val="242729"/>
                </a:solidFill>
                <a:latin typeface="Arial"/>
                <a:ea typeface="Arial"/>
                <a:cs typeface="Arial"/>
                <a:sym typeface="Arial"/>
              </a:defRPr>
            </a:pPr>
          </a:p>
          <a:p>
            <a:pPr defTabSz="457200">
              <a:lnSpc>
                <a:spcPts val="4200"/>
              </a:lnSpc>
              <a:spcBef>
                <a:spcPts val="1500"/>
              </a:spcBef>
              <a:defRPr sz="2100">
                <a:solidFill>
                  <a:srgbClr val="242729"/>
                </a:solidFill>
                <a:latin typeface="Arial"/>
                <a:ea typeface="Arial"/>
                <a:cs typeface="Arial"/>
                <a:sym typeface="Arial"/>
              </a:defRPr>
            </a:pPr>
            <a:r>
              <a:rPr>
                <a:latin typeface="Menlo"/>
                <a:ea typeface="Menlo"/>
                <a:cs typeface="Menlo"/>
                <a:sym typeface="Menlo"/>
              </a:rPr>
              <a:t>setTimeout(expression, timeout);</a:t>
            </a:r>
            <a:r>
              <a:t> runs the code/function once after the timeout.</a:t>
            </a:r>
          </a:p>
          <a:p>
            <a:pPr defTabSz="457200">
              <a:lnSpc>
                <a:spcPts val="4200"/>
              </a:lnSpc>
              <a:spcBef>
                <a:spcPts val="1500"/>
              </a:spcBef>
              <a:defRPr sz="2100">
                <a:solidFill>
                  <a:srgbClr val="242729"/>
                </a:solidFill>
                <a:latin typeface="Arial"/>
                <a:ea typeface="Arial"/>
                <a:cs typeface="Arial"/>
                <a:sym typeface="Arial"/>
              </a:defRPr>
            </a:pPr>
            <a:r>
              <a:rPr>
                <a:latin typeface="Menlo"/>
                <a:ea typeface="Menlo"/>
                <a:cs typeface="Menlo"/>
                <a:sym typeface="Menlo"/>
              </a:rPr>
              <a:t>setInterval(expression, timeout);</a:t>
            </a:r>
            <a:r>
              <a:t> runs the code/function in intervals, with the length of the timeout between them.</a:t>
            </a:r>
          </a:p>
          <a:p>
            <a:pPr defTabSz="457200">
              <a:lnSpc>
                <a:spcPts val="4700"/>
              </a:lnSpc>
              <a:defRPr sz="2500">
                <a:solidFill>
                  <a:srgbClr val="242729"/>
                </a:solidFill>
                <a:latin typeface="Arial"/>
                <a:ea typeface="Arial"/>
                <a:cs typeface="Arial"/>
                <a:sym typeface="Arial"/>
              </a:defRPr>
            </a:pPr>
          </a:p>
          <a:p>
            <a:pPr defTabSz="457200">
              <a:lnSpc>
                <a:spcPts val="4700"/>
              </a:lnSpc>
              <a:defRPr b="1" sz="2500">
                <a:solidFill>
                  <a:srgbClr val="242729"/>
                </a:solidFill>
                <a:latin typeface="Arial"/>
                <a:ea typeface="Arial"/>
                <a:cs typeface="Arial"/>
                <a:sym typeface="Arial"/>
              </a:defRPr>
            </a:pPr>
          </a:p>
          <a:p>
            <a:pPr defTabSz="457200">
              <a:lnSpc>
                <a:spcPts val="4700"/>
              </a:lnSpc>
              <a:defRPr b="1" sz="2500">
                <a:solidFill>
                  <a:srgbClr val="242729"/>
                </a:solidFill>
                <a:latin typeface="Arial"/>
                <a:ea typeface="Arial"/>
                <a:cs typeface="Arial"/>
                <a:sym typeface="Arial"/>
              </a:defRPr>
            </a:pPr>
          </a:p>
          <a:p>
            <a:pPr defTabSz="457200">
              <a:lnSpc>
                <a:spcPts val="4700"/>
              </a:lnSpc>
              <a:defRPr b="1" sz="2500">
                <a:solidFill>
                  <a:srgbClr val="242729"/>
                </a:solidFill>
                <a:latin typeface="Arial"/>
                <a:ea typeface="Arial"/>
                <a:cs typeface="Arial"/>
                <a:sym typeface="Arial"/>
              </a:defRPr>
            </a:pP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Unbranded">
  <a:themeElements>
    <a:clrScheme name="Unbranded">
      <a:dk1>
        <a:srgbClr val="000000"/>
      </a:dk1>
      <a:lt1>
        <a:srgbClr val="404040"/>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Unbranded">
      <a:majorFont>
        <a:latin typeface="Helvetica"/>
        <a:ea typeface="Helvetica"/>
        <a:cs typeface="Helvetica"/>
      </a:majorFont>
      <a:minorFont>
        <a:latin typeface="Calibri"/>
        <a:ea typeface="Calibri"/>
        <a:cs typeface="Calibri"/>
      </a:minorFont>
    </a:fontScheme>
    <a:fmtScheme name="Unbranded">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Unbranded">
  <a:themeElements>
    <a:clrScheme name="Unbranded">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Unbranded">
      <a:majorFont>
        <a:latin typeface="Helvetica"/>
        <a:ea typeface="Helvetica"/>
        <a:cs typeface="Helvetica"/>
      </a:majorFont>
      <a:minorFont>
        <a:latin typeface="Calibri"/>
        <a:ea typeface="Calibri"/>
        <a:cs typeface="Calibri"/>
      </a:minorFont>
    </a:fontScheme>
    <a:fmtScheme name="Unbranded">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